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83" d="100"/>
          <a:sy n="83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07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98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76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90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53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0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4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89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00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943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9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15F7-3388-463A-B17C-CFFCA98DA8FC}" type="datetimeFigureOut">
              <a:rPr lang="en-IN" smtClean="0"/>
              <a:t>02-04-2023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ADB3E-DCC5-4BE3-B913-6A5F1B28FE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665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0517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முதுகலைத்</a:t>
            </a:r>
            <a: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தமிழ்</a:t>
            </a:r>
            <a: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இரண்டாமாண்டு</a:t>
            </a:r>
            <a: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IN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மூன்றாம்</a:t>
            </a:r>
            <a: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பருவம்</a:t>
            </a:r>
            <a: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IN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தாள்</a:t>
            </a:r>
            <a:r>
              <a:rPr lang="en-IN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– </a:t>
            </a:r>
            <a:r>
              <a:rPr lang="en-IN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தொல்காப்பியம்</a:t>
            </a:r>
            <a:r>
              <a:rPr lang="en-IN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செய்யுளியல்</a:t>
            </a:r>
            <a:r>
              <a:rPr lang="en-IN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IN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IN" sz="2800" b="1" dirty="0" err="1" smtClean="0">
                <a:solidFill>
                  <a:srgbClr val="FFFF00"/>
                </a:solidFill>
              </a:rPr>
              <a:t>சீர்வகைகள்</a:t>
            </a:r>
            <a:r>
              <a:rPr lang="en-IN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IN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IN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b="1" dirty="0" err="1" smtClean="0">
                <a:solidFill>
                  <a:srgbClr val="FFFF00"/>
                </a:solidFill>
              </a:rPr>
              <a:t>முனைவர்</a:t>
            </a:r>
            <a:r>
              <a:rPr lang="en-IN" sz="2000" b="1" dirty="0" smtClean="0">
                <a:solidFill>
                  <a:srgbClr val="FFFF00"/>
                </a:solidFill>
              </a:rPr>
              <a:t> </a:t>
            </a:r>
            <a:r>
              <a:rPr lang="en-IN" sz="2000" b="1" dirty="0" err="1" smtClean="0">
                <a:solidFill>
                  <a:srgbClr val="FFFF00"/>
                </a:solidFill>
              </a:rPr>
              <a:t>அ.தௌஃபீக்</a:t>
            </a:r>
            <a:r>
              <a:rPr lang="en-IN" sz="2000" b="1" dirty="0" smtClean="0">
                <a:solidFill>
                  <a:srgbClr val="FFFF00"/>
                </a:solidFill>
              </a:rPr>
              <a:t> </a:t>
            </a:r>
            <a:r>
              <a:rPr lang="en-IN" sz="2000" b="1" dirty="0" err="1" smtClean="0">
                <a:solidFill>
                  <a:srgbClr val="FFFF00"/>
                </a:solidFill>
              </a:rPr>
              <a:t>ரமீஸ்</a:t>
            </a:r>
            <a:endParaRPr lang="en-IN" sz="2000" b="1" dirty="0" smtClean="0">
              <a:solidFill>
                <a:srgbClr val="FFFF00"/>
              </a:solidFill>
            </a:endParaRPr>
          </a:p>
          <a:p>
            <a:r>
              <a:rPr lang="en-IN" sz="1600" b="1" dirty="0" err="1" smtClean="0"/>
              <a:t>உதவிப்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பேராசிரியர்</a:t>
            </a:r>
            <a:endParaRPr lang="en-IN" sz="1600" b="1" dirty="0" smtClean="0"/>
          </a:p>
          <a:p>
            <a:r>
              <a:rPr lang="en-IN" sz="1600" b="1" dirty="0" err="1" smtClean="0"/>
              <a:t>முதுகலை</a:t>
            </a:r>
            <a:r>
              <a:rPr lang="en-IN" sz="1600" b="1" dirty="0" smtClean="0"/>
              <a:t> &amp; </a:t>
            </a:r>
            <a:r>
              <a:rPr lang="en-IN" sz="1600" b="1" dirty="0" err="1" smtClean="0"/>
              <a:t>தமிழாய்வுத்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துறை</a:t>
            </a:r>
            <a:endParaRPr lang="en-IN" sz="1600" b="1" dirty="0" smtClean="0"/>
          </a:p>
          <a:p>
            <a:r>
              <a:rPr lang="en-IN" sz="1600" b="1" dirty="0" err="1" smtClean="0"/>
              <a:t>ஜமால்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முகமது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கல்லூரி</a:t>
            </a:r>
            <a:r>
              <a:rPr lang="en-IN" sz="1600" b="1" dirty="0" smtClean="0"/>
              <a:t> (</a:t>
            </a:r>
            <a:r>
              <a:rPr lang="en-IN" sz="1600" b="1" dirty="0" err="1" smtClean="0"/>
              <a:t>தன்னாட்சி</a:t>
            </a:r>
            <a:r>
              <a:rPr lang="en-IN" sz="1600" b="1" dirty="0" smtClean="0"/>
              <a:t>)</a:t>
            </a:r>
          </a:p>
          <a:p>
            <a:r>
              <a:rPr lang="en-IN" sz="1600" b="1" dirty="0" err="1" smtClean="0"/>
              <a:t>திருச்சிராப்பள்ளி</a:t>
            </a:r>
            <a:r>
              <a:rPr lang="en-IN" sz="1600" b="1" dirty="0" smtClean="0"/>
              <a:t> - 620020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6571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296144"/>
          </a:xfrm>
        </p:spPr>
        <p:txBody>
          <a:bodyPr>
            <a:normAutofit/>
          </a:bodyPr>
          <a:lstStyle/>
          <a:p>
            <a:r>
              <a:rPr lang="en-IN" sz="1600" dirty="0" err="1">
                <a:solidFill>
                  <a:srgbClr val="FFFF00"/>
                </a:solidFill>
              </a:rPr>
              <a:t>தொல்காப்பியம்</a:t>
            </a:r>
            <a:r>
              <a:rPr lang="en-IN" sz="1600" dirty="0">
                <a:solidFill>
                  <a:srgbClr val="FFFF00"/>
                </a:solidFill>
              </a:rPr>
              <a:t> – </a:t>
            </a:r>
            <a:r>
              <a:rPr lang="en-IN" sz="1600" dirty="0" err="1">
                <a:solidFill>
                  <a:srgbClr val="FFFF00"/>
                </a:solidFill>
              </a:rPr>
              <a:t>செய்யுளியல்</a:t>
            </a:r>
            <a:r>
              <a:rPr lang="en-IN" sz="1600" dirty="0">
                <a:solidFill>
                  <a:srgbClr val="FFFF00"/>
                </a:solidFill>
              </a:rPr>
              <a:t/>
            </a:r>
            <a:br>
              <a:rPr lang="en-IN" sz="1600" dirty="0">
                <a:solidFill>
                  <a:srgbClr val="FFFF00"/>
                </a:solidFill>
              </a:rPr>
            </a:br>
            <a:r>
              <a:rPr lang="en-IN" sz="1600" b="1" dirty="0" err="1">
                <a:solidFill>
                  <a:srgbClr val="FFFF00"/>
                </a:solidFill>
              </a:rPr>
              <a:t>சீர்</a:t>
            </a:r>
            <a:r>
              <a:rPr lang="en-IN" sz="1600" b="1" dirty="0">
                <a:solidFill>
                  <a:srgbClr val="FFFF00"/>
                </a:solidFill>
              </a:rPr>
              <a:t> </a:t>
            </a:r>
            <a:r>
              <a:rPr lang="en-IN" sz="1600" b="1" dirty="0" err="1">
                <a:solidFill>
                  <a:srgbClr val="FFFF00"/>
                </a:solidFill>
              </a:rPr>
              <a:t>வகைகள்</a:t>
            </a:r>
            <a:r>
              <a:rPr lang="en-IN" sz="1600" dirty="0">
                <a:solidFill>
                  <a:srgbClr val="FFFF00"/>
                </a:solidFill>
              </a:rPr>
              <a:t/>
            </a:r>
            <a:br>
              <a:rPr lang="en-IN" sz="1600" dirty="0">
                <a:solidFill>
                  <a:srgbClr val="FFFF00"/>
                </a:solidFill>
              </a:rPr>
            </a:br>
            <a:r>
              <a:rPr lang="en-IN" sz="1600" dirty="0">
                <a:solidFill>
                  <a:srgbClr val="FFFF00"/>
                </a:solidFill>
              </a:rPr>
              <a:t>(</a:t>
            </a:r>
            <a:r>
              <a:rPr lang="en-IN" sz="1600" dirty="0" err="1">
                <a:solidFill>
                  <a:srgbClr val="FFFF00"/>
                </a:solidFill>
              </a:rPr>
              <a:t>நூற்பா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எண்</a:t>
            </a:r>
            <a:r>
              <a:rPr lang="en-IN" sz="1600" dirty="0">
                <a:solidFill>
                  <a:srgbClr val="FFFF00"/>
                </a:solidFill>
              </a:rPr>
              <a:t> 321)</a:t>
            </a:r>
            <a:br>
              <a:rPr lang="en-IN" sz="1600" dirty="0">
                <a:solidFill>
                  <a:srgbClr val="FFFF00"/>
                </a:solidFill>
              </a:rPr>
            </a:br>
            <a:endParaRPr lang="en-IN" sz="1600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143937"/>
              </p:ext>
            </p:extLst>
          </p:nvPr>
        </p:nvGraphicFramePr>
        <p:xfrm>
          <a:off x="1619672" y="1600201"/>
          <a:ext cx="6192688" cy="4781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172"/>
                <a:gridCol w="1548172"/>
                <a:gridCol w="1548172"/>
                <a:gridCol w="1548172"/>
              </a:tblGrid>
              <a:tr h="281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 err="1">
                          <a:effectLst/>
                        </a:rPr>
                        <a:t>அசைவகை</a:t>
                      </a:r>
                      <a:endParaRPr lang="en-IN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மயக்கம்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வாய்ப்பாடு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சீர்ப் பெயர்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</a:tr>
              <a:tr h="28124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இயலசை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(நேர்,நிரை)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நேர்நேர்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தேமா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இயற்சீர்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நிரைநேர்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புளிமா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நிரைநிரை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கருவிளம்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நேர்நிரை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கூவிளம்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உரியசை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நேர்புநேர்பு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ஆற்றுநோக்கு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 err="1">
                          <a:effectLst/>
                        </a:rPr>
                        <a:t>ஆசிரிய</a:t>
                      </a:r>
                      <a:endParaRPr lang="en-IN" sz="5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 err="1">
                          <a:effectLst/>
                        </a:rPr>
                        <a:t>உரிச்சீர்</a:t>
                      </a:r>
                      <a:endParaRPr lang="en-IN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நேர்புநிரைபு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ஆற்றுவரவு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நிரைபுநேர்பு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வரகுசோறு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நிரைபுநிரைபு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வரகுதவிடு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இயலசை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முன் நேர்பு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நேர்நேர்பு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மாங்காடு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இயற்சீர்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நிரைநேர்பு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களங்காடு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இயலசை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முன் நிரைபு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நேர்நிரைபு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பாய்குரங்கு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நிரைநிரைபு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கடிகுரங்கு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உரியசை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முன் நேர்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நேர்புநேர்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ஆற்றுக்கால்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இயற்சீர்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நிரைபுநேர்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குளத்துக்கால்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உரியசை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முன் நிரை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நேர்புநிரை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ஆற்றுமடை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ஆசிரிய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உரிச்சீர்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</a:tr>
              <a:tr h="2812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>
                          <a:effectLst/>
                        </a:rPr>
                        <a:t>நிரைபுநிரை</a:t>
                      </a:r>
                      <a:endParaRPr lang="en-IN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500" dirty="0" err="1">
                          <a:effectLst/>
                        </a:rPr>
                        <a:t>குளத்துமடை</a:t>
                      </a:r>
                      <a:endParaRPr lang="en-IN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2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4464496"/>
          </a:xfrm>
        </p:spPr>
        <p:txBody>
          <a:bodyPr>
            <a:normAutofit/>
          </a:bodyPr>
          <a:lstStyle/>
          <a:p>
            <a:r>
              <a:rPr lang="en-IN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(</a:t>
            </a:r>
            <a:r>
              <a:rPr lang="en-IN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ஆக</a:t>
            </a:r>
            <a:r>
              <a:rPr lang="en-IN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IN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ஈரசைச்சீர்</a:t>
            </a:r>
            <a:r>
              <a:rPr lang="en-IN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16 (</a:t>
            </a:r>
            <a:r>
              <a:rPr lang="en-IN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இயற்சீர்</a:t>
            </a:r>
            <a:r>
              <a:rPr lang="en-IN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10 + </a:t>
            </a:r>
            <a:r>
              <a:rPr lang="en-IN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ஆசிரிய</a:t>
            </a:r>
            <a:r>
              <a:rPr lang="en-IN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உரிச்சீர்</a:t>
            </a:r>
            <a:r>
              <a:rPr lang="en-IN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6</a:t>
            </a:r>
            <a:r>
              <a:rPr lang="en-IN" sz="1600" dirty="0"/>
              <a:t>))</a:t>
            </a:r>
            <a:br>
              <a:rPr lang="en-IN" sz="1600" dirty="0"/>
            </a:br>
            <a:r>
              <a:rPr lang="en-IN" sz="1600" b="1" dirty="0" smtClean="0">
                <a:solidFill>
                  <a:srgbClr val="FFFF00"/>
                </a:solidFill>
              </a:rPr>
              <a:t/>
            </a:r>
            <a:br>
              <a:rPr lang="en-IN" sz="1600" b="1" dirty="0" smtClean="0">
                <a:solidFill>
                  <a:srgbClr val="FFFF00"/>
                </a:solidFill>
              </a:rPr>
            </a:br>
            <a:r>
              <a:rPr lang="en-IN" sz="1600" b="1" dirty="0">
                <a:solidFill>
                  <a:srgbClr val="FFFF00"/>
                </a:solidFill>
              </a:rPr>
              <a:t/>
            </a:r>
            <a:br>
              <a:rPr lang="en-IN" sz="1600" b="1" dirty="0">
                <a:solidFill>
                  <a:srgbClr val="FFFF00"/>
                </a:solidFill>
              </a:rPr>
            </a:br>
            <a:r>
              <a:rPr lang="en-IN" sz="1600" b="1" dirty="0" err="1" smtClean="0">
                <a:solidFill>
                  <a:srgbClr val="FFFF00"/>
                </a:solidFill>
              </a:rPr>
              <a:t>அளபெடையும்</a:t>
            </a:r>
            <a:r>
              <a:rPr lang="en-IN" sz="1600" b="1" dirty="0" smtClean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சில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நேரம்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அசையாகக்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கொண்டு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smtClean="0">
                <a:solidFill>
                  <a:srgbClr val="FFFF00"/>
                </a:solidFill>
              </a:rPr>
              <a:t/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 err="1" smtClean="0">
                <a:solidFill>
                  <a:srgbClr val="FFFF00"/>
                </a:solidFill>
              </a:rPr>
              <a:t>அலகு</a:t>
            </a:r>
            <a:r>
              <a:rPr lang="en-IN" sz="1600" dirty="0" smtClean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கணக்கிடப்படும்</a:t>
            </a:r>
            <a:r>
              <a:rPr lang="en-IN" sz="1600" dirty="0">
                <a:solidFill>
                  <a:srgbClr val="FFFF00"/>
                </a:solidFill>
              </a:rPr>
              <a:t>. </a:t>
            </a:r>
            <a:r>
              <a:rPr lang="en-IN" sz="1600" dirty="0" smtClean="0">
                <a:solidFill>
                  <a:srgbClr val="FFFF00"/>
                </a:solidFill>
              </a:rPr>
              <a:t/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 smtClean="0">
                <a:solidFill>
                  <a:srgbClr val="FFFF00"/>
                </a:solidFill>
              </a:rPr>
              <a:t>(</a:t>
            </a:r>
            <a:r>
              <a:rPr lang="en-IN" sz="1600" dirty="0" err="1">
                <a:solidFill>
                  <a:srgbClr val="FFFF00"/>
                </a:solidFill>
              </a:rPr>
              <a:t>பெரும்பான்மை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இடங்களில்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அளபெடை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அலகு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பெறாது</a:t>
            </a:r>
            <a:r>
              <a:rPr lang="en-IN" sz="1600" dirty="0" smtClean="0">
                <a:solidFill>
                  <a:srgbClr val="FFFF00"/>
                </a:solidFill>
              </a:rPr>
              <a:t>)</a:t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>
                <a:solidFill>
                  <a:srgbClr val="FFFF00"/>
                </a:solidFill>
              </a:rPr>
              <a:t/>
            </a:r>
            <a:br>
              <a:rPr lang="en-IN" sz="1600" dirty="0">
                <a:solidFill>
                  <a:srgbClr val="FFFF00"/>
                </a:solidFill>
              </a:rPr>
            </a:br>
            <a:r>
              <a:rPr lang="en-IN" sz="1600" dirty="0" err="1">
                <a:solidFill>
                  <a:srgbClr val="FFFF00"/>
                </a:solidFill>
              </a:rPr>
              <a:t>எ.கா</a:t>
            </a:r>
            <a:r>
              <a:rPr lang="en-IN" sz="1600" dirty="0">
                <a:solidFill>
                  <a:srgbClr val="FFFF00"/>
                </a:solidFill>
              </a:rPr>
              <a:t>:  “</a:t>
            </a:r>
            <a:r>
              <a:rPr lang="en-IN" sz="1600" dirty="0" err="1">
                <a:solidFill>
                  <a:srgbClr val="FFFF00"/>
                </a:solidFill>
              </a:rPr>
              <a:t>கடாஅ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உருவொடு</a:t>
            </a:r>
            <a:r>
              <a:rPr lang="en-IN" sz="1600" dirty="0">
                <a:solidFill>
                  <a:srgbClr val="FFFF00"/>
                </a:solidFill>
              </a:rPr>
              <a:t>…” (</a:t>
            </a:r>
            <a:r>
              <a:rPr lang="en-IN" sz="1600" dirty="0" err="1">
                <a:solidFill>
                  <a:srgbClr val="FFFF00"/>
                </a:solidFill>
              </a:rPr>
              <a:t>அலகு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பெற்றது</a:t>
            </a:r>
            <a:r>
              <a:rPr lang="en-IN" sz="1600" dirty="0" smtClean="0">
                <a:solidFill>
                  <a:srgbClr val="FFFF00"/>
                </a:solidFill>
              </a:rPr>
              <a:t>)</a:t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>
                <a:solidFill>
                  <a:srgbClr val="FFFF00"/>
                </a:solidFill>
              </a:rPr>
              <a:t/>
            </a:r>
            <a:br>
              <a:rPr lang="en-IN" sz="1600" dirty="0">
                <a:solidFill>
                  <a:srgbClr val="FFFF00"/>
                </a:solidFill>
              </a:rPr>
            </a:br>
            <a:r>
              <a:rPr lang="en-IN" sz="1600" dirty="0">
                <a:solidFill>
                  <a:srgbClr val="FFFF00"/>
                </a:solidFill>
              </a:rPr>
              <a:t>”</a:t>
            </a:r>
            <a:r>
              <a:rPr lang="en-IN" sz="1600" dirty="0" err="1">
                <a:solidFill>
                  <a:srgbClr val="FFFF00"/>
                </a:solidFill>
              </a:rPr>
              <a:t>உப்போஒ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எனவுரைத்து</a:t>
            </a:r>
            <a:r>
              <a:rPr lang="en-IN" sz="1600" dirty="0">
                <a:solidFill>
                  <a:srgbClr val="FFFF00"/>
                </a:solidFill>
              </a:rPr>
              <a:t>…” (</a:t>
            </a:r>
            <a:r>
              <a:rPr lang="en-IN" sz="1600" dirty="0" err="1">
                <a:solidFill>
                  <a:srgbClr val="FFFF00"/>
                </a:solidFill>
              </a:rPr>
              <a:t>அலகு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பெறவில்லை</a:t>
            </a:r>
            <a:r>
              <a:rPr lang="en-IN" sz="1600" dirty="0" smtClean="0">
                <a:solidFill>
                  <a:srgbClr val="FFFF00"/>
                </a:solidFill>
              </a:rPr>
              <a:t>)</a:t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 smtClean="0">
                <a:solidFill>
                  <a:srgbClr val="FFFF00"/>
                </a:solidFill>
              </a:rPr>
              <a:t/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>
                <a:solidFill>
                  <a:srgbClr val="FFFF00"/>
                </a:solidFill>
              </a:rPr>
              <a:t/>
            </a:r>
            <a:br>
              <a:rPr lang="en-IN" sz="1600" dirty="0">
                <a:solidFill>
                  <a:srgbClr val="FFFF00"/>
                </a:solidFill>
              </a:rPr>
            </a:br>
            <a:r>
              <a:rPr lang="en-IN" sz="1600" dirty="0" err="1">
                <a:solidFill>
                  <a:srgbClr val="FFFF00"/>
                </a:solidFill>
              </a:rPr>
              <a:t>உயிரளபெடை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சில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இடங்களில்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அலகு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பெருதல்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போன்றே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smtClean="0">
                <a:solidFill>
                  <a:srgbClr val="FFFF00"/>
                </a:solidFill>
              </a:rPr>
              <a:t/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 err="1" smtClean="0">
                <a:solidFill>
                  <a:srgbClr val="FFFF00"/>
                </a:solidFill>
              </a:rPr>
              <a:t>ஒற்றளபெடையும்</a:t>
            </a:r>
            <a:r>
              <a:rPr lang="en-IN" sz="1600" dirty="0" smtClean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சில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இடங்களில்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அலகு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பெறும்</a:t>
            </a:r>
            <a:r>
              <a:rPr lang="en-IN" sz="1600" dirty="0">
                <a:solidFill>
                  <a:srgbClr val="FFFF00"/>
                </a:solidFill>
              </a:rPr>
              <a:t>. </a:t>
            </a:r>
            <a:r>
              <a:rPr lang="en-IN" sz="1600" dirty="0" smtClean="0">
                <a:solidFill>
                  <a:srgbClr val="FFFF00"/>
                </a:solidFill>
              </a:rPr>
              <a:t/>
            </a:r>
            <a:br>
              <a:rPr lang="en-IN" sz="1600" dirty="0" smtClean="0">
                <a:solidFill>
                  <a:srgbClr val="FFFF00"/>
                </a:solidFill>
              </a:rPr>
            </a:br>
            <a:r>
              <a:rPr lang="en-IN" sz="1600" dirty="0">
                <a:solidFill>
                  <a:srgbClr val="FFFF00"/>
                </a:solidFill>
              </a:rPr>
              <a:t/>
            </a:r>
            <a:br>
              <a:rPr lang="en-IN" sz="1600" dirty="0">
                <a:solidFill>
                  <a:srgbClr val="FFFF00"/>
                </a:solidFill>
              </a:rPr>
            </a:br>
            <a:r>
              <a:rPr lang="en-IN" sz="1600" dirty="0" err="1">
                <a:solidFill>
                  <a:srgbClr val="FFFF00"/>
                </a:solidFill>
              </a:rPr>
              <a:t>எ.கா</a:t>
            </a:r>
            <a:r>
              <a:rPr lang="en-IN" sz="1600" dirty="0">
                <a:solidFill>
                  <a:srgbClr val="FFFF00"/>
                </a:solidFill>
              </a:rPr>
              <a:t>. ”</a:t>
            </a:r>
            <a:r>
              <a:rPr lang="en-IN" sz="1600" dirty="0" err="1">
                <a:solidFill>
                  <a:srgbClr val="FFFF00"/>
                </a:solidFill>
              </a:rPr>
              <a:t>கண்ண்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டண்ண்ணென</a:t>
            </a:r>
            <a:r>
              <a:rPr lang="en-IN" sz="1600" dirty="0">
                <a:solidFill>
                  <a:srgbClr val="FFFF00"/>
                </a:solidFill>
              </a:rPr>
              <a:t>…” (</a:t>
            </a:r>
            <a:r>
              <a:rPr lang="en-IN" sz="1600" dirty="0" err="1">
                <a:solidFill>
                  <a:srgbClr val="FFFF00"/>
                </a:solidFill>
              </a:rPr>
              <a:t>அலகு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பெற்றது</a:t>
            </a:r>
            <a:r>
              <a:rPr lang="en-IN" sz="1600" dirty="0" smtClean="0">
                <a:solidFill>
                  <a:srgbClr val="FFFF00"/>
                </a:solidFill>
              </a:rPr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11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154559"/>
          </a:xfrm>
        </p:spPr>
        <p:txBody>
          <a:bodyPr>
            <a:normAutofit/>
          </a:bodyPr>
          <a:lstStyle/>
          <a:p>
            <a:r>
              <a:rPr lang="en-IN" sz="1600" dirty="0" err="1">
                <a:solidFill>
                  <a:srgbClr val="FFFF00"/>
                </a:solidFill>
              </a:rPr>
              <a:t>மேற்சொல்லப்பட்ட</a:t>
            </a:r>
            <a:r>
              <a:rPr lang="en-IN" sz="1600" dirty="0">
                <a:solidFill>
                  <a:srgbClr val="FFFF00"/>
                </a:solidFill>
              </a:rPr>
              <a:t> 16 </a:t>
            </a:r>
            <a:r>
              <a:rPr lang="en-IN" sz="1600" dirty="0" err="1">
                <a:solidFill>
                  <a:srgbClr val="FFFF00"/>
                </a:solidFill>
              </a:rPr>
              <a:t>அசைகளுடன்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அடிப்படையான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நான்கு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அசைகளை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மேலும்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கூட்டினால்</a:t>
            </a:r>
            <a:r>
              <a:rPr lang="en-IN" sz="1600" dirty="0">
                <a:solidFill>
                  <a:srgbClr val="FFFF00"/>
                </a:solidFill>
              </a:rPr>
              <a:t> 64 </a:t>
            </a:r>
            <a:r>
              <a:rPr lang="en-IN" sz="1600" dirty="0" err="1">
                <a:solidFill>
                  <a:srgbClr val="FFFF00"/>
                </a:solidFill>
              </a:rPr>
              <a:t>மூவசைச்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சீர்</a:t>
            </a:r>
            <a:r>
              <a:rPr lang="en-IN" sz="1600" dirty="0">
                <a:solidFill>
                  <a:srgbClr val="FFFF00"/>
                </a:solidFill>
              </a:rPr>
              <a:t> </a:t>
            </a:r>
            <a:r>
              <a:rPr lang="en-IN" sz="1600" dirty="0" err="1">
                <a:solidFill>
                  <a:srgbClr val="FFFF00"/>
                </a:solidFill>
              </a:rPr>
              <a:t>வரும்</a:t>
            </a:r>
            <a:r>
              <a:rPr lang="en-IN" sz="1600" dirty="0" smtClean="0">
                <a:solidFill>
                  <a:srgbClr val="FFFF00"/>
                </a:solidFill>
              </a:rPr>
              <a:t>.</a:t>
            </a:r>
            <a:endParaRPr lang="en-IN" sz="1600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97253"/>
              </p:ext>
            </p:extLst>
          </p:nvPr>
        </p:nvGraphicFramePr>
        <p:xfrm>
          <a:off x="899592" y="2060848"/>
          <a:ext cx="7344817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608"/>
                <a:gridCol w="1836403"/>
                <a:gridCol w="1836403"/>
                <a:gridCol w="1836403"/>
              </a:tblGrid>
              <a:tr h="322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அசைவகை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மயக்கம்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வாய்ப்பாடு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சீர்ப் பெயர்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5402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 err="1">
                          <a:effectLst/>
                        </a:rPr>
                        <a:t>இயற்சீர்</a:t>
                      </a:r>
                      <a:r>
                        <a:rPr lang="en-IN" sz="1100" dirty="0">
                          <a:effectLst/>
                        </a:rPr>
                        <a:t> </a:t>
                      </a:r>
                      <a:r>
                        <a:rPr lang="en-IN" sz="1100" dirty="0" err="1">
                          <a:effectLst/>
                        </a:rPr>
                        <a:t>நான்கின்</a:t>
                      </a:r>
                      <a:r>
                        <a:rPr lang="en-IN" sz="1100" dirty="0">
                          <a:effectLst/>
                        </a:rPr>
                        <a:t> </a:t>
                      </a:r>
                      <a:r>
                        <a:rPr lang="en-IN" sz="1100" dirty="0" err="1">
                          <a:effectLst/>
                        </a:rPr>
                        <a:t>பின்</a:t>
                      </a:r>
                      <a:r>
                        <a:rPr lang="en-IN" sz="1100" dirty="0">
                          <a:effectLst/>
                        </a:rPr>
                        <a:t> </a:t>
                      </a:r>
                      <a:r>
                        <a:rPr lang="en-IN" sz="1100" dirty="0" err="1">
                          <a:effectLst/>
                        </a:rPr>
                        <a:t>நேரசை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நேர் நேர் நேர்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மாவாழ்கான்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தேமாங்காய்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வெண்பா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உரிச்சீர்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54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நேர்நிரைநேர்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மாவருகான்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கூவிளங்காய்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554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நிரைநேர்நேர்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புலிவாழ்கான்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புளிமாங்காய்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554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</a:rPr>
                        <a:t>நிரைநிரைநேர்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 err="1">
                          <a:effectLst/>
                        </a:rPr>
                        <a:t>புலிவருகான்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 err="1">
                          <a:effectLst/>
                        </a:rPr>
                        <a:t>கருவிளங்காய்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583264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IN" sz="1300" dirty="0" err="1">
                <a:solidFill>
                  <a:srgbClr val="FFFF00"/>
                </a:solidFill>
              </a:rPr>
              <a:t>மேற்காணும்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வெண்பா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உரிச்சீர்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நான்கு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அல்லாத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ஏனைய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மூவசைச்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சீர்கள்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அறுபதும்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b="1" dirty="0" err="1">
                <a:solidFill>
                  <a:srgbClr val="FFFF00"/>
                </a:solidFill>
              </a:rPr>
              <a:t>வஞ்சியுரிச்சீர்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ஆகும்</a:t>
            </a:r>
            <a:r>
              <a:rPr lang="en-IN" sz="1300" dirty="0">
                <a:solidFill>
                  <a:srgbClr val="FFFF00"/>
                </a:solidFill>
              </a:rPr>
              <a:t>.</a:t>
            </a:r>
            <a:br>
              <a:rPr lang="en-IN" sz="1300" dirty="0">
                <a:solidFill>
                  <a:srgbClr val="FFFF00"/>
                </a:solidFill>
              </a:rPr>
            </a:br>
            <a:r>
              <a:rPr lang="en-IN" sz="1300" dirty="0" err="1">
                <a:solidFill>
                  <a:srgbClr val="FFFF00"/>
                </a:solidFill>
              </a:rPr>
              <a:t>அவை</a:t>
            </a:r>
            <a:r>
              <a:rPr lang="en-IN" sz="1300" dirty="0">
                <a:solidFill>
                  <a:srgbClr val="FFFF00"/>
                </a:solidFill>
              </a:rPr>
              <a:t> </a:t>
            </a:r>
            <a:r>
              <a:rPr lang="en-IN" sz="1300" dirty="0" err="1">
                <a:solidFill>
                  <a:srgbClr val="FFFF00"/>
                </a:solidFill>
              </a:rPr>
              <a:t>பின்வருமாறு</a:t>
            </a:r>
            <a:r>
              <a:rPr lang="en-IN" sz="1300" dirty="0" smtClean="0">
                <a:solidFill>
                  <a:srgbClr val="FFFF00"/>
                </a:solidFill>
              </a:rPr>
              <a:t>:</a:t>
            </a:r>
            <a:br>
              <a:rPr lang="en-IN" sz="1300" dirty="0" smtClean="0">
                <a:solidFill>
                  <a:srgbClr val="FFFF00"/>
                </a:solidFill>
              </a:rPr>
            </a:br>
            <a:r>
              <a:rPr lang="en-IN" sz="1300" dirty="0" smtClean="0">
                <a:solidFill>
                  <a:srgbClr val="FFFF00"/>
                </a:solidFill>
              </a:rPr>
              <a:t>			(</a:t>
            </a:r>
            <a:r>
              <a:rPr lang="en-IN" sz="1300" dirty="0">
                <a:solidFill>
                  <a:srgbClr val="FFFF00"/>
                </a:solidFill>
              </a:rPr>
              <a:t>1</a:t>
            </a:r>
            <a:r>
              <a:rPr lang="en-IN" sz="1300" dirty="0" smtClean="0">
                <a:solidFill>
                  <a:srgbClr val="FFFF00"/>
                </a:solidFill>
              </a:rPr>
              <a:t>)</a:t>
            </a:r>
            <a:br>
              <a:rPr lang="en-IN" sz="1300" dirty="0" smtClean="0">
                <a:solidFill>
                  <a:srgbClr val="FFFF00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1.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வாழ்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நெறி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2.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வாழ்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காடு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3.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வாழ்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பொருப்பு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4.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வரு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நெறி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5.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வரு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காடு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6.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வரு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பொருப்பு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7.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போகு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கான்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8.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போகு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நெறி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9.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போகு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காடு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10.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போகு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பொருப்பு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11.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வழங்கு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கான்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12.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வழங்கு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நெறி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13.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நேர்பு</a:t>
            </a:r>
            <a:r>
              <a:rPr lang="en-IN" sz="1300" dirty="0">
                <a:solidFill>
                  <a:schemeClr val="bg1"/>
                </a:solidFill>
              </a:rPr>
              <a:t>	-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வழங்கு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காடு</a:t>
            </a:r>
            <a:r>
              <a:rPr lang="en-IN" sz="1300" dirty="0">
                <a:solidFill>
                  <a:schemeClr val="bg1"/>
                </a:solidFill>
              </a:rPr>
              <a:t/>
            </a:r>
            <a:br>
              <a:rPr lang="en-IN" sz="1300" dirty="0">
                <a:solidFill>
                  <a:schemeClr val="bg1"/>
                </a:solidFill>
              </a:rPr>
            </a:br>
            <a:r>
              <a:rPr lang="en-IN" sz="1300" dirty="0">
                <a:solidFill>
                  <a:schemeClr val="bg1"/>
                </a:solidFill>
              </a:rPr>
              <a:t>14.	</a:t>
            </a:r>
            <a:r>
              <a:rPr lang="en-IN" sz="1300" dirty="0" err="1">
                <a:solidFill>
                  <a:schemeClr val="bg1"/>
                </a:solidFill>
              </a:rPr>
              <a:t>நேர்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நிரைபு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 smtClean="0">
                <a:solidFill>
                  <a:schemeClr val="bg1"/>
                </a:solidFill>
              </a:rPr>
              <a:t>நிரைபு</a:t>
            </a:r>
            <a:r>
              <a:rPr lang="en-IN" sz="1300" dirty="0" smtClean="0">
                <a:solidFill>
                  <a:schemeClr val="bg1"/>
                </a:solidFill>
              </a:rPr>
              <a:t>       -</a:t>
            </a:r>
            <a:r>
              <a:rPr lang="en-IN" sz="1300" dirty="0">
                <a:solidFill>
                  <a:schemeClr val="bg1"/>
                </a:solidFill>
              </a:rPr>
              <a:t>	</a:t>
            </a:r>
            <a:r>
              <a:rPr lang="en-IN" sz="1300" dirty="0" err="1">
                <a:solidFill>
                  <a:schemeClr val="bg1"/>
                </a:solidFill>
              </a:rPr>
              <a:t>மா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வழங்கு</a:t>
            </a:r>
            <a:r>
              <a:rPr lang="en-IN" sz="1300" dirty="0">
                <a:solidFill>
                  <a:schemeClr val="bg1"/>
                </a:solidFill>
              </a:rPr>
              <a:t> </a:t>
            </a:r>
            <a:r>
              <a:rPr lang="en-IN" sz="1300" dirty="0" err="1">
                <a:solidFill>
                  <a:schemeClr val="bg1"/>
                </a:solidFill>
              </a:rPr>
              <a:t>பொருப்பு</a:t>
            </a:r>
            <a:r>
              <a:rPr lang="en-IN" sz="2800" dirty="0">
                <a:solidFill>
                  <a:srgbClr val="FFFF00"/>
                </a:solidFill>
              </a:rPr>
              <a:t/>
            </a:r>
            <a:br>
              <a:rPr lang="en-IN" sz="2800" dirty="0">
                <a:solidFill>
                  <a:srgbClr val="FFFF00"/>
                </a:solidFill>
              </a:rPr>
            </a:br>
            <a:endParaRPr lang="en-IN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488832" cy="518457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bg1"/>
                </a:solidFill>
              </a:rPr>
              <a:t>				(</a:t>
            </a:r>
            <a:r>
              <a:rPr lang="en-IN" sz="1800" dirty="0">
                <a:solidFill>
                  <a:schemeClr val="bg1"/>
                </a:solidFill>
              </a:rPr>
              <a:t>2</a:t>
            </a:r>
            <a:r>
              <a:rPr lang="en-IN" sz="1800" dirty="0" smtClean="0">
                <a:solidFill>
                  <a:schemeClr val="bg1"/>
                </a:solidFill>
              </a:rPr>
              <a:t>)</a:t>
            </a:r>
            <a:br>
              <a:rPr lang="en-IN" sz="1800" dirty="0" smtClean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15.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16.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நேர்பு</a:t>
            </a:r>
            <a:r>
              <a:rPr lang="en-IN" sz="1800" dirty="0" smtClean="0">
                <a:solidFill>
                  <a:schemeClr val="bg1"/>
                </a:solidFill>
              </a:rPr>
              <a:t>	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17.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18.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19.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20.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நிரைபு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21.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நேர்</a:t>
            </a:r>
            <a:r>
              <a:rPr lang="en-IN" sz="1800" dirty="0" smtClean="0">
                <a:solidFill>
                  <a:schemeClr val="bg1"/>
                </a:solidFill>
              </a:rPr>
              <a:t>	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கான்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22.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23.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24.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நிரைபு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25.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கான்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26.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27.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28.	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புலி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2800" dirty="0"/>
              <a:t/>
            </a:r>
            <a:br>
              <a:rPr lang="en-IN" sz="2800" dirty="0"/>
            </a:br>
            <a:endParaRPr lang="en-IN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76064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bg1"/>
                </a:solidFill>
              </a:rPr>
              <a:t>				(</a:t>
            </a:r>
            <a:r>
              <a:rPr lang="en-IN" sz="1800" dirty="0">
                <a:solidFill>
                  <a:schemeClr val="bg1"/>
                </a:solidFill>
              </a:rPr>
              <a:t>3</a:t>
            </a:r>
            <a:r>
              <a:rPr lang="en-IN" sz="1800" dirty="0" smtClean="0">
                <a:solidFill>
                  <a:schemeClr val="bg1"/>
                </a:solidFill>
              </a:rPr>
              <a:t>)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29.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கான்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30.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</a:t>
            </a:r>
            <a:r>
              <a:rPr lang="en-IN" sz="1800" dirty="0" smtClean="0">
                <a:solidFill>
                  <a:schemeClr val="bg1"/>
                </a:solidFill>
              </a:rPr>
              <a:t>	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31.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நேர்பு</a:t>
            </a:r>
            <a:r>
              <a:rPr lang="en-IN" sz="1800" dirty="0" smtClean="0">
                <a:solidFill>
                  <a:schemeClr val="bg1"/>
                </a:solidFill>
              </a:rPr>
              <a:t>	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32.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வாழ்பொருப்பு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33.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நேர்</a:t>
            </a:r>
            <a:r>
              <a:rPr lang="en-IN" sz="1800" dirty="0" smtClean="0">
                <a:solidFill>
                  <a:schemeClr val="bg1"/>
                </a:solidFill>
              </a:rPr>
              <a:t>	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கான்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34.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35.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36.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நிரைபு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37.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கான்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38.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39.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நேர்புநேர்பு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40.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நிரைபு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போகு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41.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நேர்</a:t>
            </a:r>
            <a:r>
              <a:rPr lang="en-IN" sz="1800" dirty="0">
                <a:solidFill>
                  <a:schemeClr val="bg1"/>
                </a:solidFill>
              </a:rPr>
              <a:t>	-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கான்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42.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நெறி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43.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நேர்பு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காடு</a:t>
            </a: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44.	</a:t>
            </a:r>
            <a:r>
              <a:rPr lang="en-IN" sz="1800" dirty="0" err="1">
                <a:solidFill>
                  <a:schemeClr val="bg1"/>
                </a:solidFill>
              </a:rPr>
              <a:t>நேர்பு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நிரைபு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 smtClean="0">
                <a:solidFill>
                  <a:schemeClr val="bg1"/>
                </a:solidFill>
              </a:rPr>
              <a:t>நிரைபு</a:t>
            </a:r>
            <a:r>
              <a:rPr lang="en-IN" sz="1800" dirty="0" smtClean="0">
                <a:solidFill>
                  <a:schemeClr val="bg1"/>
                </a:solidFill>
              </a:rPr>
              <a:t>	-</a:t>
            </a:r>
            <a:r>
              <a:rPr lang="en-IN" sz="1800" dirty="0">
                <a:solidFill>
                  <a:schemeClr val="bg1"/>
                </a:solidFill>
              </a:rPr>
              <a:t>	</a:t>
            </a:r>
            <a:r>
              <a:rPr lang="en-IN" sz="1800" dirty="0" err="1">
                <a:solidFill>
                  <a:schemeClr val="bg1"/>
                </a:solidFill>
              </a:rPr>
              <a:t>பாம்பு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வழங்கு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பொருப்பு</a:t>
            </a:r>
            <a:r>
              <a:rPr lang="en-IN" sz="1800" dirty="0"/>
              <a:t/>
            </a:r>
            <a:br>
              <a:rPr lang="en-IN" sz="1800" dirty="0"/>
            </a:br>
            <a:endParaRPr lang="en-IN" sz="1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54006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IN" sz="1600" dirty="0" smtClean="0">
                <a:solidFill>
                  <a:schemeClr val="bg1"/>
                </a:solidFill>
              </a:rPr>
              <a:t>				(</a:t>
            </a:r>
            <a:r>
              <a:rPr lang="en-IN" sz="1600" dirty="0">
                <a:solidFill>
                  <a:schemeClr val="bg1"/>
                </a:solidFill>
              </a:rPr>
              <a:t>4</a:t>
            </a:r>
            <a:r>
              <a:rPr lang="en-IN" sz="1600" dirty="0" smtClean="0">
                <a:solidFill>
                  <a:schemeClr val="bg1"/>
                </a:solidFill>
              </a:rPr>
              <a:t>)</a:t>
            </a:r>
            <a:br>
              <a:rPr lang="en-IN" sz="1600" dirty="0" smtClean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45.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	</a:t>
            </a:r>
            <a:r>
              <a:rPr lang="en-IN" sz="1600" dirty="0" smtClean="0">
                <a:solidFill>
                  <a:schemeClr val="bg1"/>
                </a:solidFill>
              </a:rPr>
              <a:t>-</a:t>
            </a:r>
            <a:r>
              <a:rPr lang="en-IN" sz="1600" dirty="0">
                <a:solidFill>
                  <a:schemeClr val="bg1"/>
                </a:solidFill>
              </a:rPr>
              <a:t>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வாழ்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கான்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46.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	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வாழ்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நெறி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47.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</a:t>
            </a:r>
            <a:r>
              <a:rPr lang="en-IN" sz="1600" dirty="0">
                <a:solidFill>
                  <a:schemeClr val="bg1"/>
                </a:solidFill>
              </a:rPr>
              <a:t>	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வாழ்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காடு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48.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வாழ்பொருப்பு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49.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	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வரு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கான்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50.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வரு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நெறி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51.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வரு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காடு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52.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வருபொருப்பு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53.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	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போகு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கான்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54.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போகு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நெறி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55.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நேர்புநேர்பு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போகு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காடு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56.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போகு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பொருப்பு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57.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வழங்கு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கான்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58.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வழங்கு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நெறி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59.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நேர்பு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வழங்கு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காடு</a:t>
            </a:r>
            <a:r>
              <a:rPr lang="en-IN" sz="1600" dirty="0">
                <a:solidFill>
                  <a:schemeClr val="bg1"/>
                </a:solidFill>
              </a:rPr>
              <a:t/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60.	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நிரைபு</a:t>
            </a:r>
            <a:r>
              <a:rPr lang="en-IN" sz="1600" dirty="0">
                <a:solidFill>
                  <a:schemeClr val="bg1"/>
                </a:solidFill>
              </a:rPr>
              <a:t>-	</a:t>
            </a:r>
            <a:r>
              <a:rPr lang="en-IN" sz="1600" dirty="0" err="1">
                <a:solidFill>
                  <a:schemeClr val="bg1"/>
                </a:solidFill>
              </a:rPr>
              <a:t>களிறு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வழங்கு</a:t>
            </a:r>
            <a:r>
              <a:rPr lang="en-IN" sz="1600" dirty="0">
                <a:solidFill>
                  <a:schemeClr val="bg1"/>
                </a:solidFill>
              </a:rPr>
              <a:t> </a:t>
            </a:r>
            <a:r>
              <a:rPr lang="en-IN" sz="1600" dirty="0" err="1">
                <a:solidFill>
                  <a:schemeClr val="bg1"/>
                </a:solidFill>
              </a:rPr>
              <a:t>பொருப்பு</a:t>
            </a:r>
            <a:r>
              <a:rPr lang="en-IN" sz="2800" dirty="0">
                <a:solidFill>
                  <a:schemeClr val="bg1"/>
                </a:solidFill>
              </a:rPr>
              <a:t/>
            </a:r>
            <a:br>
              <a:rPr lang="en-IN" sz="2800" dirty="0">
                <a:solidFill>
                  <a:schemeClr val="bg1"/>
                </a:solidFill>
              </a:rPr>
            </a:br>
            <a:endParaRPr lang="en-I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944216"/>
          </a:xfrm>
        </p:spPr>
        <p:txBody>
          <a:bodyPr>
            <a:normAutofit/>
          </a:bodyPr>
          <a:lstStyle/>
          <a:p>
            <a:r>
              <a:rPr lang="en-IN" sz="1800" dirty="0" err="1">
                <a:solidFill>
                  <a:schemeClr val="bg1"/>
                </a:solidFill>
              </a:rPr>
              <a:t>குறிப்பு</a:t>
            </a:r>
            <a:r>
              <a:rPr lang="en-IN" sz="1800" dirty="0">
                <a:solidFill>
                  <a:schemeClr val="bg1"/>
                </a:solidFill>
              </a:rPr>
              <a:t>: </a:t>
            </a:r>
            <a:r>
              <a:rPr lang="en-IN" sz="1800" dirty="0" err="1">
                <a:solidFill>
                  <a:schemeClr val="bg1"/>
                </a:solidFill>
              </a:rPr>
              <a:t>இந்த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வஞ்சியுரிச்சீர்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வஞ்சிப்பாவில்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மட்டுமே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வரும்</a:t>
            </a:r>
            <a:r>
              <a:rPr lang="en-IN" sz="1800" dirty="0">
                <a:solidFill>
                  <a:schemeClr val="bg1"/>
                </a:solidFill>
              </a:rPr>
              <a:t>. </a:t>
            </a:r>
            <a:r>
              <a:rPr lang="en-IN" sz="1800" dirty="0" err="1">
                <a:solidFill>
                  <a:schemeClr val="bg1"/>
                </a:solidFill>
              </a:rPr>
              <a:t>ஏனைய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சீர்களும்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வஞ்சிப்பாவில்</a:t>
            </a:r>
            <a:r>
              <a:rPr lang="en-IN" sz="1800" dirty="0">
                <a:solidFill>
                  <a:schemeClr val="bg1"/>
                </a:solidFill>
              </a:rPr>
              <a:t> </a:t>
            </a:r>
            <a:r>
              <a:rPr lang="en-IN" sz="1800" dirty="0" err="1">
                <a:solidFill>
                  <a:schemeClr val="bg1"/>
                </a:solidFill>
              </a:rPr>
              <a:t>இடம்பெறும்</a:t>
            </a:r>
            <a:r>
              <a:rPr lang="en-IN" sz="1800" dirty="0" smtClean="0">
                <a:solidFill>
                  <a:schemeClr val="bg1"/>
                </a:solidFill>
              </a:rPr>
              <a:t>.</a:t>
            </a:r>
            <a:br>
              <a:rPr lang="en-IN" sz="1800" dirty="0" smtClean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/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(329-339 </a:t>
            </a:r>
            <a:r>
              <a:rPr lang="en-IN" sz="1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நூற்பாக்களில்</a:t>
            </a:r>
            <a:r>
              <a:rPr lang="en-IN" sz="1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சீர்களுக்குரிய</a:t>
            </a:r>
            <a:r>
              <a:rPr lang="en-IN" sz="1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மரபுகள்</a:t>
            </a:r>
            <a:r>
              <a:rPr lang="en-IN" sz="1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சிலவற்றைக்</a:t>
            </a:r>
            <a:r>
              <a:rPr lang="en-IN" sz="1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1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கூறுகிறார்</a:t>
            </a:r>
            <a:r>
              <a:rPr lang="en-IN" sz="1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en-IN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3024336"/>
          </a:xfrm>
        </p:spPr>
        <p:txBody>
          <a:bodyPr>
            <a:normAutofit/>
          </a:bodyPr>
          <a:lstStyle/>
          <a:p>
            <a:r>
              <a:rPr lang="en-IN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தொல்காப்பியம்</a:t>
            </a:r>
            <a:r>
              <a:rPr lang="en-IN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செய்யுளியல்</a:t>
            </a:r>
            <a: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IN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IN" sz="2000" b="1" dirty="0" err="1" smtClean="0">
                <a:solidFill>
                  <a:srgbClr val="FFFF00"/>
                </a:solidFill>
              </a:rPr>
              <a:t>சீர்வகைகள்</a:t>
            </a:r>
            <a:endParaRPr lang="en-IN" sz="2000" b="1" dirty="0" smtClean="0">
              <a:solidFill>
                <a:srgbClr val="FFFF00"/>
              </a:solidFill>
            </a:endParaRPr>
          </a:p>
          <a:p>
            <a:r>
              <a:rPr lang="en-IN" sz="1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முற்றும்</a:t>
            </a:r>
            <a:endParaRPr lang="en-IN" sz="1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IN" sz="1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IN" sz="1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IN" sz="1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IN" sz="1800" b="1" dirty="0" err="1" smtClean="0">
                <a:solidFill>
                  <a:srgbClr val="FFC000"/>
                </a:solidFill>
              </a:rPr>
              <a:t>முனைவர்</a:t>
            </a:r>
            <a:r>
              <a:rPr lang="en-IN" sz="1800" b="1" dirty="0" smtClean="0">
                <a:solidFill>
                  <a:srgbClr val="FFC000"/>
                </a:solidFill>
              </a:rPr>
              <a:t> </a:t>
            </a:r>
            <a:r>
              <a:rPr lang="en-IN" sz="1800" b="1" dirty="0" err="1" smtClean="0">
                <a:solidFill>
                  <a:srgbClr val="FFC000"/>
                </a:solidFill>
              </a:rPr>
              <a:t>அ.தௌஃபீக்</a:t>
            </a:r>
            <a:r>
              <a:rPr lang="en-IN" sz="1800" b="1" dirty="0" smtClean="0">
                <a:solidFill>
                  <a:srgbClr val="FFC000"/>
                </a:solidFill>
              </a:rPr>
              <a:t> </a:t>
            </a:r>
            <a:r>
              <a:rPr lang="en-IN" sz="1800" b="1" dirty="0" err="1" smtClean="0">
                <a:solidFill>
                  <a:srgbClr val="FFC000"/>
                </a:solidFill>
              </a:rPr>
              <a:t>ரமீஸ்</a:t>
            </a:r>
            <a:r>
              <a:rPr lang="en-IN" sz="1800" b="1" dirty="0" smtClean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55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146</Words>
  <Application>Microsoft Office PowerPoint</Application>
  <PresentationFormat>On-screen Show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முதுகலைத் தமிழ் இரண்டாமாண்டு மூன்றாம் பருவம் தாள் – தொல்காப்பியம் செய்யுளியல் சீர்வகைகள் </vt:lpstr>
      <vt:lpstr>தொல்காப்பியம் – செய்யுளியல் சீர் வகைகள் (நூற்பா எண் 321) </vt:lpstr>
      <vt:lpstr>(ஆக, ஈரசைச்சீர் 16 (இயற்சீர் 10 + ஆசிரிய உரிச்சீர் 6))   அளபெடையும் சில நேரம் அசையாகக் கொண்டு  அலகு கணக்கிடப்படும்.  (பெரும்பான்மை இடங்களில் அளபெடை அலகு பெறாது)  எ.கா:  “கடாஅ உருவொடு…” (அலகு பெற்றது)  ”உப்போஒ எனவுரைத்து…” (அலகு பெறவில்லை)   உயிரளபெடை சில இடங்களில் அலகு பெருதல் போன்றே  ஒற்றளபெடையும் சில இடங்களில் அலகு பெறும்.   எ.கா. ”கண்ண் டண்ண்ணென…” (அலகு பெற்றது)</vt:lpstr>
      <vt:lpstr>மேற்சொல்லப்பட்ட 16 அசைகளுடன் அடிப்படையான நான்கு அசைகளை மேலும் கூட்டினால் 64 மூவசைச் சீர் வரும்.</vt:lpstr>
      <vt:lpstr>மேற்காணும் வெண்பா உரிச்சீர் நான்கு அல்லாத ஏனைய மூவசைச் சீர்கள் அறுபதும் வஞ்சியுரிச்சீர் ஆகும். அவை பின்வருமாறு:    (1)  1. நேர் நேர் நிரை - மா வாழ் நெறி 2. நேர் நேர் நேர்பு - மா வாழ் காடு 3. நேர் நேர் நிரைபு - மா வாழ் பொருப்பு 4. நேர் நிரை நிரை - மா வரு நெறி 5. நேர் நிரை நேர்பு - மா வரு காடு 6. நேர் நிரை நிரைபு - மா வரு பொருப்பு 7. நேர் நேர்பு நேர் - மா போகு கான் 8. நேர் நேர்பு நிரை - மா போகு நெறி 9. நேர் நேர்பு நேர்பு - மா போகு காடு 10. நேர் நேர்பு நிரைபு - மா போகு பொருப்பு 11. நேர் நிரைபு நேர் - மா வழங்கு கான் 12. நேர் நிரைபு நிரை - மா வழங்கு நெறி 13. நேர் நிரைபு நேர்பு - மா வழங்கு காடு 14. நேர் நிரைபு நிரைபு       - மா வழங்கு பொருப்பு </vt:lpstr>
      <vt:lpstr>    (2)  15. நிரை நேர் நிரை  - புலி வாழ் நெறி 16. நிரை நேர் நேர்பு  - புலி வாழ் காடு 17. நிரை நேர் நிரைபு - புலி வாழ் பொருப்பு 18. நிரை நிரை நிரை - புலி வரு நெறி 19. நிரை நிரை நேர்பு - புலி வரு காடு 20. நிரை நிரை நிரைபு - புலி வரு பொருப்பு 21. நிரை நேர்பு நேர்  - புலி போகு கான் 22. நிரை நேர்பு நிரை - புலி போகு நெறி 23. நிரை நேர்பு நேர்பு - புலி போகு காடு 24. நிரை நேர்பு நிரைபு - புலி போகு பொருப்பு 25. நிரை நிரைபு நேர் - புலி வழங்கு கான் 26. நிரை நிரைபு நிரை - புலி வழங்கு நெறி 27. நிரை நிரைபு நேர்பு - புலி வழங்கு காடு 28. நிரை நிரைபு நிரைபு - புலி வழங்கு பொருப்பு </vt:lpstr>
      <vt:lpstr>    (3) 29. நேர்பு நேர் நேர்  - பாம்பு வாழ் கான் 30. நேர்பு நேர் நிரை  - பாம்பு வாழ் நெறி 31. நேர்பு நேர் நேர்பு  - பாம்பு வாழ் காடு 32. நேர்பு நேர் நிரைபு - பாம்பு வாழ்பொருப்பு 33. நேர்பு நிரை நேர்  - பாம்பு வரு கான் 34. நேர்பு நிரை நிரை - பாம்பு வரு நெறி 35. நேர்பு நிரை நேர்பு - பாம்பு வரு காடு 36. நேர்பு நிரை நிரைபு - பாம்பு வரு பொருப்பு 37. நேர்பு நேர்பு நேர்  - பாம்பு போகு கான் 38. நேர்பு நேர்பு நிரை - பாம்பு போகு நெறி 39. நேர்பு நேர்புநேர்பு - பாம்பு போகு காடு 40. நேர்பு நேர்பு நிரைபு - பாம்பு போகு பொருப்பு 41. நேர்பு நிரைபு நேர் - பாம்பு வழங்கு கான் 42. நேர்பு நிரைபு நிரை - பாம்பு வழங்கு நெறி 43. நேர்பு நிரைபு நேர்பு - பாம்பு வழங்கு காடு 44. நேர்பு நிரைபு நிரைபு - பாம்பு வழங்கு பொருப்பு </vt:lpstr>
      <vt:lpstr>    (4)  45. நிரைபு நேர் நேர் - களிறு வாழ் கான் 46. நிரைபு நேர் நிரை - களிறு வாழ் நெறி 47. நிரைபு நேர் நேர்பு - களிறு வாழ் காடு 48. நிரைபு நேர் நிரைபு- களிறு வாழ்பொருப்பு 49. நிரைபு நிரை நேர் - களிறு வரு கான் 50. நிரைபு நிரை நிரை- களிறு வரு நெறி 51. நிரைபு நிரை நேர்பு- களிறு வரு காடு 52. நிரைபு நிரை நிரைபு- களிறு வருபொருப்பு 53. நிரைபு நேர்பு நேர் - களிறு போகு கான் 54. நிரைபு நேர்பு நிரை- களிறு போகு நெறி 55. நிரைபு நேர்புநேர்பு- களிறு போகு காடு 56. நிரைபு நேர்பு நிரைபு- களிறு போகு பொருப்பு 57. நிரைபு நிரைபு நேர்- களிறு வழங்கு கான் 58. நிரைபு நிரைபு நிரை- களிறு வழங்கு நெறி 59. நிரைபு நிரைபு நேர்பு- களிறு வழங்கு காடு 60. நிரைபு நிரைபு நிரைபு- களிறு வழங்கு பொருப்பு </vt:lpstr>
      <vt:lpstr>குறிப்பு: இந்த வஞ்சியுரிச்சீர் வஞ்சிப்பாவில் மட்டுமே வரும். ஏனைய சீர்களும் வஞ்சிப்பாவில் இடம்பெறும்.  (329-339 நூற்பாக்களில் சீர்களுக்குரிய மரபுகள் சிலவற்றைக் கூறுகிறார்)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NEW</cp:lastModifiedBy>
  <cp:revision>4</cp:revision>
  <dcterms:created xsi:type="dcterms:W3CDTF">2023-04-02T06:46:53Z</dcterms:created>
  <dcterms:modified xsi:type="dcterms:W3CDTF">2023-04-02T07:13:04Z</dcterms:modified>
</cp:coreProperties>
</file>